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35" r:id="rId2"/>
    <p:sldId id="336" r:id="rId3"/>
    <p:sldId id="337" r:id="rId4"/>
    <p:sldId id="338" r:id="rId5"/>
    <p:sldId id="340" r:id="rId6"/>
    <p:sldId id="341" r:id="rId7"/>
  </p:sldIdLst>
  <p:sldSz cx="9144000" cy="5143500" type="screen16x9"/>
  <p:notesSz cx="6808788" cy="9939338"/>
  <p:defaultTextStyle>
    <a:defPPr>
      <a:defRPr lang="ru-RU"/>
    </a:defPPr>
    <a:lvl1pPr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06400" indent="-49213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815975" indent="-100013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222375" indent="-149225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631950" indent="-200025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33"/>
    <a:srgbClr val="005AA9"/>
    <a:srgbClr val="ED4955"/>
    <a:srgbClr val="00FFFF"/>
    <a:srgbClr val="FFB7B7"/>
    <a:srgbClr val="FF9B9B"/>
    <a:srgbClr val="F88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86" autoAdjust="0"/>
    <p:restoredTop sz="86383" autoAdjust="0"/>
  </p:normalViewPr>
  <p:slideViewPr>
    <p:cSldViewPr>
      <p:cViewPr>
        <p:scale>
          <a:sx n="90" d="100"/>
          <a:sy n="90" d="100"/>
        </p:scale>
        <p:origin x="-2802" y="-1206"/>
      </p:cViewPr>
      <p:guideLst>
        <p:guide orient="horz" pos="1620"/>
        <p:guide orient="horz" pos="759"/>
        <p:guide orient="horz" pos="237"/>
        <p:guide orient="horz" pos="3041"/>
        <p:guide pos="2880"/>
        <p:guide pos="708"/>
        <p:guide pos="1560"/>
        <p:guide pos="5140"/>
        <p:guide pos="5521"/>
        <p:guide pos="518"/>
      </p:guideLst>
    </p:cSldViewPr>
  </p:slideViewPr>
  <p:outlineViewPr>
    <p:cViewPr>
      <p:scale>
        <a:sx n="33" d="100"/>
        <a:sy n="33" d="100"/>
      </p:scale>
      <p:origin x="0" y="10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2872" tIns="46436" rIns="92872" bIns="46436" rtlCol="0"/>
          <a:lstStyle>
            <a:lvl1pPr algn="l" defTabSz="1059391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2872" tIns="46436" rIns="92872" bIns="46436" rtlCol="0"/>
          <a:lstStyle>
            <a:lvl1pPr algn="r" defTabSz="1059391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D505DDC9-66E6-4DC3-9B71-8927569A4F9E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72" tIns="46436" rIns="92872" bIns="4643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1988"/>
          </a:xfrm>
          <a:prstGeom prst="rect">
            <a:avLst/>
          </a:prstGeom>
        </p:spPr>
        <p:txBody>
          <a:bodyPr vert="horz" lIns="92872" tIns="46436" rIns="92872" bIns="46436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9275"/>
            <a:ext cx="2951163" cy="498475"/>
          </a:xfrm>
          <a:prstGeom prst="rect">
            <a:avLst/>
          </a:prstGeom>
        </p:spPr>
        <p:txBody>
          <a:bodyPr vert="horz" lIns="92872" tIns="46436" rIns="92872" bIns="46436" rtlCol="0" anchor="b"/>
          <a:lstStyle>
            <a:lvl1pPr algn="l" defTabSz="1059391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39275"/>
            <a:ext cx="2951162" cy="498475"/>
          </a:xfrm>
          <a:prstGeom prst="rect">
            <a:avLst/>
          </a:prstGeom>
        </p:spPr>
        <p:txBody>
          <a:bodyPr vert="horz" lIns="92872" tIns="46436" rIns="92872" bIns="46436" rtlCol="0" anchor="b"/>
          <a:lstStyle>
            <a:lvl1pPr algn="r" defTabSz="1059391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0E9E1513-60C8-4AB1-9FCC-EBA780B855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446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6400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5975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2375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1950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2276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479624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BD092-5C13-4591-95B3-002BD81AFDD7}" type="datetimeFigureOut">
              <a:rPr lang="ru-RU" altLang="ru-RU"/>
              <a:pPr>
                <a:defRPr/>
              </a:pPr>
              <a:t>26.02.2020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5CDB9-7363-404C-BFDB-544C4CE80A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89078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C6229-BA13-43A6-85B9-18704536087D}" type="datetimeFigureOut">
              <a:rPr lang="ru-RU" altLang="ru-RU"/>
              <a:pPr>
                <a:defRPr/>
              </a:pPr>
              <a:t>26.02.2020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717BC-3B6D-44CD-AFCE-4AD0DFAA7D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333386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5EB4D-66E7-4D47-87E2-1506764B1F95}" type="datetimeFigureOut">
              <a:rPr lang="ru-RU" altLang="ru-RU"/>
              <a:pPr>
                <a:defRPr/>
              </a:pPr>
              <a:t>26.02.2020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1BCDF-CC32-41DF-ADB0-8100BB527B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44101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38" y="3844925"/>
            <a:ext cx="9239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561" tIns="35780" rIns="71561" bIns="35780"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816242">
              <a:defRPr/>
            </a:pP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205153"/>
            <a:ext cx="7320689" cy="3621940"/>
          </a:xfrm>
        </p:spPr>
        <p:txBody>
          <a:bodyPr/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lnSpc>
                <a:spcPts val="1409"/>
              </a:lnSpc>
              <a:spcBef>
                <a:spcPts val="313"/>
              </a:spcBef>
              <a:defRPr>
                <a:latin typeface="+mj-lt"/>
              </a:defRPr>
            </a:lvl4pPr>
            <a:lvl5pPr>
              <a:lnSpc>
                <a:spcPts val="1409"/>
              </a:lnSpc>
              <a:spcBef>
                <a:spcPts val="31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02"/>
            <a:ext cx="7337192" cy="829352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4EFE0-47C6-4E5D-83C4-6291D71B29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72797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205153"/>
            <a:ext cx="7320689" cy="3621940"/>
          </a:xfrm>
        </p:spPr>
        <p:txBody>
          <a:bodyPr/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6" y="375802"/>
            <a:ext cx="7337901" cy="829352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EB88F-9D94-45CA-8D5B-69DFF2463B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375241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759380"/>
            <a:ext cx="7320689" cy="1518472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5" y="2572290"/>
            <a:ext cx="7320689" cy="225480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E1EDB-6AA4-4F1D-A0AF-85D4D6E7C0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75211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1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205153"/>
            <a:ext cx="3620764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205153"/>
            <a:ext cx="3644897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0FB8F-C984-430F-978D-3E33351346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65043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375800"/>
            <a:ext cx="7864166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4" y="1205154"/>
            <a:ext cx="3674753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4" y="1631157"/>
            <a:ext cx="3674753" cy="31959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5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5" cy="318602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F0F32-A479-4A33-8ABC-763BD15055CF}" type="datetimeFigureOut">
              <a:rPr lang="ru-RU" altLang="ru-RU"/>
              <a:pPr>
                <a:defRPr/>
              </a:pPr>
              <a:t>26.02.2020</a:t>
            </a:fld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11CE-D954-40B3-8294-CEBAE44BA4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61296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1"/>
            <a:ext cx="7864166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DA91F-A16E-44B6-B285-E8F156EB4A03}" type="datetimeFigureOut">
              <a:rPr lang="ru-RU" altLang="ru-RU"/>
              <a:pPr>
                <a:defRPr/>
              </a:pPr>
              <a:t>26.02.2020</a:t>
            </a:fld>
            <a:endParaRPr lang="ru-RU" alt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88B5F-38C8-44AC-9C7F-0ABB0CA931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31842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7C47F-3AB8-43FD-9323-531DAC50E33F}" type="datetimeFigureOut">
              <a:rPr lang="ru-RU" altLang="ru-RU"/>
              <a:pPr>
                <a:defRPr/>
              </a:pPr>
              <a:t>26.02.2020</a:t>
            </a:fld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0" y="4405313"/>
            <a:ext cx="566738" cy="488950"/>
          </a:xfrm>
        </p:spPr>
        <p:txBody>
          <a:bodyPr/>
          <a:lstStyle>
            <a:lvl1pPr algn="ctr">
              <a:defRPr sz="21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32D44267-C78B-4CAC-9B0D-BF8AB5DDC7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931640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2B53C-C885-4EBE-B1F6-2F486CFC0FEF}" type="datetimeFigureOut">
              <a:rPr lang="ru-RU" altLang="ru-RU"/>
              <a:pPr>
                <a:defRPr/>
              </a:pPr>
              <a:t>26.02.2020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F4CDA-F1F5-4EE2-877B-816F3BD9C4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50411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366713"/>
            <a:ext cx="7343775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200150"/>
            <a:ext cx="7343775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050"/>
          </a:xfrm>
          <a:prstGeom prst="rect">
            <a:avLst/>
          </a:prstGeom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>
            <a:lvl1pPr defTabSz="816242">
              <a:defRPr sz="11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CC93C9-9362-4C06-9F14-FF973CA8DEC1}" type="datetimeFigureOut">
              <a:rPr lang="ru-RU" altLang="ru-RU"/>
              <a:pPr>
                <a:defRPr/>
              </a:pPr>
              <a:t>26.02.2020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050"/>
          </a:xfrm>
          <a:prstGeom prst="rect">
            <a:avLst/>
          </a:prstGeom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>
            <a:lvl1pPr algn="ctr" defTabSz="816242">
              <a:defRPr sz="11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0" y="4530725"/>
            <a:ext cx="619125" cy="474663"/>
          </a:xfrm>
          <a:prstGeom prst="rect">
            <a:avLst/>
          </a:prstGeom>
        </p:spPr>
        <p:txBody>
          <a:bodyPr vert="horz" lIns="81630" tIns="40815" rIns="81630" bIns="40815" rtlCol="0" anchor="ctr">
            <a:normAutofit/>
          </a:bodyPr>
          <a:lstStyle>
            <a:lvl1pPr algn="ctr" defTabSz="816296" fontAlgn="auto">
              <a:lnSpc>
                <a:spcPts val="1878"/>
              </a:lnSpc>
              <a:spcBef>
                <a:spcPts val="0"/>
              </a:spcBef>
              <a:spcAft>
                <a:spcPts val="0"/>
              </a:spcAft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C3BF77B-2BFD-438C-BFD6-5163ECE07D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3" r:id="rId1"/>
    <p:sldLayoutId id="2147484264" r:id="rId2"/>
    <p:sldLayoutId id="2147484265" r:id="rId3"/>
    <p:sldLayoutId id="2147484266" r:id="rId4"/>
    <p:sldLayoutId id="2147484267" r:id="rId5"/>
    <p:sldLayoutId id="2147484258" r:id="rId6"/>
    <p:sldLayoutId id="2147484268" r:id="rId7"/>
    <p:sldLayoutId id="2147484269" r:id="rId8"/>
    <p:sldLayoutId id="2147484259" r:id="rId9"/>
    <p:sldLayoutId id="2147484260" r:id="rId10"/>
    <p:sldLayoutId id="2147484261" r:id="rId11"/>
    <p:sldLayoutId id="2147484262" r:id="rId12"/>
  </p:sldLayoutIdLst>
  <p:transition/>
  <p:hf hdr="0" ftr="0" dt="0"/>
  <p:txStyles>
    <p:titleStyle>
      <a:lvl1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5975" rtl="0" eaLnBrk="0" fontAlgn="base" hangingPunct="0">
        <a:lnSpc>
          <a:spcPts val="4075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7805" algn="l" defTabSz="816242" rtl="0" fontAlgn="base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5609" algn="l" defTabSz="816242" rtl="0" fontAlgn="base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73414" algn="l" defTabSz="816242" rtl="0" fontAlgn="base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31219" algn="l" defTabSz="816242" rtl="0" fontAlgn="base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4163" indent="-284163" algn="l" defTabSz="815975" rtl="0" eaLnBrk="0" fontAlgn="base" hangingPunct="0">
        <a:spcBef>
          <a:spcPct val="20000"/>
        </a:spcBef>
        <a:spcAft>
          <a:spcPct val="0"/>
        </a:spcAft>
        <a:buFont typeface="+mj-lt"/>
        <a:defRPr sz="2800" kern="1200">
          <a:solidFill>
            <a:srgbClr val="005AA9"/>
          </a:solidFill>
          <a:latin typeface="+mj-lt"/>
          <a:ea typeface="+mn-ea"/>
          <a:cs typeface="+mn-cs"/>
        </a:defRPr>
      </a:lvl1pPr>
      <a:lvl2pPr marL="284163" indent="73025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1900" kern="1200">
          <a:solidFill>
            <a:srgbClr val="504F53"/>
          </a:solidFill>
          <a:latin typeface="+mj-lt"/>
          <a:ea typeface="+mn-ea"/>
          <a:cs typeface="+mn-cs"/>
        </a:defRPr>
      </a:lvl2pPr>
      <a:lvl3pPr marL="557213" indent="-203200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rgbClr val="504F53"/>
          </a:solidFill>
          <a:latin typeface="+mj-lt"/>
          <a:ea typeface="+mn-ea"/>
          <a:cs typeface="+mn-cs"/>
        </a:defRPr>
      </a:lvl3pPr>
      <a:lvl4pPr marL="1250950" indent="-969963" algn="just" defTabSz="815975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itchFamily="34" charset="0"/>
        <a:defRPr sz="1300" kern="1200">
          <a:solidFill>
            <a:srgbClr val="504F53"/>
          </a:solidFill>
          <a:latin typeface="+mj-lt"/>
          <a:ea typeface="+mn-ea"/>
          <a:cs typeface="+mn-cs"/>
        </a:defRPr>
      </a:lvl4pPr>
      <a:lvl5pPr marL="1122363" indent="307975" algn="l" defTabSz="815975" rtl="0" eaLnBrk="0" fontAlgn="base" hangingPunct="0">
        <a:lnSpc>
          <a:spcPts val="1413"/>
        </a:lnSpc>
        <a:spcBef>
          <a:spcPts val="313"/>
        </a:spcBef>
        <a:spcAft>
          <a:spcPct val="0"/>
        </a:spcAft>
        <a:buFont typeface="Arial" pitchFamily="34" charset="0"/>
        <a:defRPr sz="110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850" y="1708150"/>
            <a:ext cx="8208963" cy="3119438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УФНС России по Саратовской области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 algn="ctr"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Докладчик: Н.В. Конюхова, заместитель начальника правового отдела УФНС России по Саратовской области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0825" y="2000250"/>
            <a:ext cx="8569325" cy="2087563"/>
          </a:xfrm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Применение налоговыми и судебными органами положений ст.15.11 Кодекса Российской Федерации об административных правонарушениях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2BA754-C084-4FDD-8E3F-1162EB1647FD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pic>
        <p:nvPicPr>
          <p:cNvPr id="9221" name="Picture 2" descr="C:\Users\0000-08-137\Pictures\Лого ФНС\FNS_logo_reduc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-4763"/>
            <a:ext cx="2208212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188" y="411163"/>
            <a:ext cx="7777162" cy="4416425"/>
          </a:xfrm>
        </p:spPr>
        <p:txBody>
          <a:bodyPr/>
          <a:lstStyle/>
          <a:p>
            <a:pPr algn="just">
              <a:defRPr/>
            </a:pPr>
            <a:r>
              <a:rPr lang="ru-RU" sz="2600" dirty="0"/>
              <a:t>В соответствии с </a:t>
            </a: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частью 1 статьи 15.11 </a:t>
            </a:r>
            <a:r>
              <a:rPr lang="ru-RU" sz="2600" dirty="0"/>
              <a:t>Кодекса Российской Федерации об административных  правонарушениях   грубое нарушение требований к бухгалтерскому учету, в том числе к бухгалтерской (финансовой) отчетности (за исключением случаев, предусмотренных статьей 15.15.6 настоящего Кодекса), влечет наложение административного штрафа на должностных лиц в размере от пяти тысяч до десяти тысяч рублей.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A6E0F7-3566-40B1-BD11-AE6F5A948652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950" y="700088"/>
            <a:ext cx="8424863" cy="4248150"/>
          </a:xfrm>
        </p:spPr>
        <p:txBody>
          <a:bodyPr/>
          <a:lstStyle/>
          <a:p>
            <a:pPr algn="just">
              <a:defRPr/>
            </a:pPr>
            <a:endParaRPr lang="ru-RU" sz="1600" b="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en-US" sz="1600" dirty="0" smtClean="0"/>
              <a:t>- </a:t>
            </a:r>
            <a:r>
              <a:rPr lang="ru-RU" sz="1600" dirty="0" smtClean="0"/>
              <a:t>занижение </a:t>
            </a:r>
            <a:r>
              <a:rPr lang="ru-RU" sz="1600" dirty="0"/>
              <a:t>сумм налогов и сборов не менее чем на 10 процентов вследствие искажения данных бухгалтерского учета;</a:t>
            </a:r>
          </a:p>
          <a:p>
            <a:pPr algn="just">
              <a:defRPr/>
            </a:pPr>
            <a:r>
              <a:rPr lang="en-US" sz="1600" dirty="0" smtClean="0"/>
              <a:t>- </a:t>
            </a:r>
            <a:r>
              <a:rPr lang="ru-RU" sz="1600" dirty="0" smtClean="0"/>
              <a:t>искажение </a:t>
            </a:r>
            <a:r>
              <a:rPr lang="ru-RU" sz="1600" dirty="0"/>
              <a:t>любого показателя бухгалтерской (финансовой) отчетности, выраженного в денежном измерении, не менее чем на 10 процентов;</a:t>
            </a:r>
          </a:p>
          <a:p>
            <a:pPr algn="just">
              <a:defRPr/>
            </a:pPr>
            <a:r>
              <a:rPr lang="en-US" sz="1600" dirty="0" smtClean="0"/>
              <a:t>- </a:t>
            </a:r>
            <a:r>
              <a:rPr lang="ru-RU" sz="1600" dirty="0" smtClean="0"/>
              <a:t>регистрация </a:t>
            </a:r>
            <a:r>
              <a:rPr lang="ru-RU" sz="1600" dirty="0"/>
              <a:t>в регистрах бухгалтерского учета мнимого объекта бухгалтерского учета (в том числе неосуществленных расходов, несуществующих обязательств, не имевших места фактов хозяйственной жизни) или притворного объекта бухгалтерского учета;</a:t>
            </a:r>
          </a:p>
          <a:p>
            <a:pPr algn="just">
              <a:defRPr/>
            </a:pPr>
            <a:r>
              <a:rPr lang="en-US" sz="1600" dirty="0" smtClean="0"/>
              <a:t>- </a:t>
            </a:r>
            <a:r>
              <a:rPr lang="ru-RU" sz="1600" dirty="0" smtClean="0"/>
              <a:t>ведение </a:t>
            </a:r>
            <a:r>
              <a:rPr lang="ru-RU" sz="1600" dirty="0"/>
              <a:t>счетов бухгалтерского учета вне применяемых регистров бухгалтерского учета;</a:t>
            </a:r>
          </a:p>
          <a:p>
            <a:pPr algn="just">
              <a:defRPr/>
            </a:pPr>
            <a:r>
              <a:rPr lang="en-US" sz="1600" dirty="0" smtClean="0"/>
              <a:t>- </a:t>
            </a:r>
            <a:r>
              <a:rPr lang="ru-RU" sz="1600" dirty="0" smtClean="0"/>
              <a:t>составление </a:t>
            </a:r>
            <a:r>
              <a:rPr lang="ru-RU" sz="1600" dirty="0"/>
              <a:t>бухгалтерской (финансовой) отчетности не на основе данных, содержащихся в регистрах бухгалтерского учета;</a:t>
            </a:r>
          </a:p>
          <a:p>
            <a:pPr algn="just">
              <a:defRPr/>
            </a:pPr>
            <a:r>
              <a:rPr lang="en-US" sz="1600" dirty="0" smtClean="0"/>
              <a:t>- </a:t>
            </a:r>
            <a:r>
              <a:rPr lang="ru-RU" sz="1600" dirty="0" smtClean="0"/>
              <a:t>отсутствие </a:t>
            </a:r>
            <a:r>
              <a:rPr lang="ru-RU" sz="1600" dirty="0"/>
              <a:t>у экономического субъекта первичных учетных документов, и (или) регистров бухгалтерского учета, и (или) бухгалтерской (финансовой) отчетности, и (или) аудиторского заключения о бухгалтерской (финансовой) отчетности (в случае, если проведение аудита бухгалтерской (финансовой) отчетности является обязательным) в течение установленных сроков хранения таких документов.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88" y="268288"/>
            <a:ext cx="8424862" cy="936625"/>
          </a:xfrm>
        </p:spPr>
        <p:txBody>
          <a:bodyPr/>
          <a:lstStyle/>
          <a:p>
            <a:pPr algn="ctr"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грубым нарушением требований к бухгалтерскому учету, в том числе к бухгалтерской (финансовой) отчетности, понимается, в частности, </a:t>
            </a:r>
            <a:r>
              <a:rPr lang="ru-RU" sz="2600" dirty="0"/>
              <a:t/>
            </a:r>
            <a:br>
              <a:rPr lang="ru-RU" sz="2600" dirty="0"/>
            </a:br>
            <a:endParaRPr lang="ru-RU" sz="2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388350" y="4530725"/>
            <a:ext cx="555625" cy="474663"/>
          </a:xfrm>
        </p:spPr>
        <p:txBody>
          <a:bodyPr/>
          <a:lstStyle/>
          <a:p>
            <a:pPr>
              <a:defRPr/>
            </a:pPr>
            <a:fld id="{1961F71C-276B-422B-B629-0FCA868BB9BB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288" y="339725"/>
            <a:ext cx="7921625" cy="4487863"/>
          </a:xfrm>
        </p:spPr>
        <p:txBody>
          <a:bodyPr/>
          <a:lstStyle/>
          <a:p>
            <a:pPr algn="just"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еречень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оснований, когда должностные лица освобождаются от административной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ответственности:</a:t>
            </a:r>
          </a:p>
          <a:p>
            <a:pPr algn="just">
              <a:defRPr/>
            </a:pPr>
            <a:endParaRPr lang="ru-RU" sz="1900" dirty="0" smtClean="0"/>
          </a:p>
          <a:p>
            <a:pPr algn="just">
              <a:defRPr/>
            </a:pPr>
            <a:r>
              <a:rPr lang="ru-RU" sz="1900" dirty="0" smtClean="0"/>
              <a:t>- представление </a:t>
            </a:r>
            <a:r>
              <a:rPr lang="ru-RU" sz="1900" dirty="0"/>
              <a:t>уточненной налоговой декларации (расчета) и уплата на основании такой налоговой декларации (расчета) неуплаченной суммы налога (сбора) вследствие искажения данных бухгалтерского учета, а также уплата соответствующих пеней с соблюдением условий, предусмотренных статьей 81 Налогового кодекса Российской Федерации;</a:t>
            </a:r>
          </a:p>
          <a:p>
            <a:pPr algn="just">
              <a:defRPr/>
            </a:pPr>
            <a:r>
              <a:rPr lang="ru-RU" sz="1900" dirty="0" smtClean="0"/>
              <a:t>- исправление </a:t>
            </a:r>
            <a:r>
              <a:rPr lang="ru-RU" sz="1900" dirty="0"/>
              <a:t>ошибки в установленном порядке (включая представление пересмотренной бухгалтерской (финансовой) отчетности) до утверждения бухгалтерской (финансовой) отчетности в установленном законодательством Российской Федерации порядке.</a:t>
            </a:r>
          </a:p>
          <a:p>
            <a:pPr algn="just"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4870EE-F0B6-45E4-B732-C32CAE99D281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1"/>
          <p:cNvSpPr>
            <a:spLocks noGrp="1"/>
          </p:cNvSpPr>
          <p:nvPr>
            <p:ph idx="1"/>
          </p:nvPr>
        </p:nvSpPr>
        <p:spPr>
          <a:xfrm>
            <a:off x="323850" y="195263"/>
            <a:ext cx="8064500" cy="4632325"/>
          </a:xfrm>
        </p:spPr>
        <p:txBody>
          <a:bodyPr/>
          <a:lstStyle/>
          <a:p>
            <a:pPr algn="just">
              <a:defRPr/>
            </a:pPr>
            <a:r>
              <a:rPr lang="ru-RU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Налоговое процессуальное правоотношение процедуры информирования налогоплательщика </a:t>
            </a:r>
            <a:r>
              <a:rPr lang="ru-RU" sz="1900" dirty="0"/>
              <a:t>- это основанное на процессуальных нормах налогового права отношение, складывающееся между налоговыми органами как властными субъектами - организаторами, обеспечивающими реализацию права, и налогоплательщиками, плательщиками сборов и налоговыми агентами по поводу реализации права этих субъектов на получение</a:t>
            </a:r>
            <a:r>
              <a:rPr lang="ru-RU" sz="1900" dirty="0" smtClean="0"/>
              <a:t>:</a:t>
            </a:r>
          </a:p>
          <a:p>
            <a:pPr algn="just">
              <a:defRPr/>
            </a:pPr>
            <a:endParaRPr lang="ru-RU" sz="1200" dirty="0"/>
          </a:p>
          <a:p>
            <a:pPr algn="just">
              <a:defRPr/>
            </a:pPr>
            <a:r>
              <a:rPr lang="ru-RU" sz="1900" dirty="0"/>
              <a:t>- бесплатной информации (в том числе в письменной форме) о действующих налогах и сборах, законодательстве о налогах и сборах и принятых в соответствии с ним нормативных правовых актах, порядке исчисления и уплаты налогов и сборов, правах и обязанностях налогоплательщиков, полномочиях налоговых органов и их должностных лиц;</a:t>
            </a:r>
          </a:p>
          <a:p>
            <a:pPr algn="just">
              <a:defRPr/>
            </a:pPr>
            <a:r>
              <a:rPr lang="ru-RU" sz="1900" dirty="0"/>
              <a:t>- форм налоговых деклараций (расчетов) и разъяснений о порядке их заполнения.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D187B0-08E9-4249-8054-EEEC027EC8BE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C567C-6D51-4998-BC16-351E6EFB596B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71550" y="1863725"/>
            <a:ext cx="6840538" cy="1139825"/>
          </a:xfrm>
          <a:prstGeom prst="rect">
            <a:avLst/>
          </a:prstGeom>
        </p:spPr>
        <p:txBody>
          <a:bodyPr wrap="none" lIns="104306" tIns="52153" rIns="104306" bIns="52153" anchor="ctr">
            <a:normAutofit/>
          </a:bodyPr>
          <a:lstStyle/>
          <a:p>
            <a:pPr defTabSz="1043056" fontAlgn="auto">
              <a:spcAft>
                <a:spcPts val="0"/>
              </a:spcAft>
              <a:defRPr/>
            </a:pPr>
            <a:r>
              <a:rPr lang="ru-RU" sz="4800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Благодарю за внимание!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7268</TotalTime>
  <Words>489</Words>
  <Application>Microsoft Office PowerPoint</Application>
  <PresentationFormat>Экран (16:9)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Arial</vt:lpstr>
      <vt:lpstr>+mj-lt</vt:lpstr>
      <vt:lpstr>Present_FNS2012_A4</vt:lpstr>
      <vt:lpstr>Применение налоговыми и судебными органами положений ст.15.11 Кодекса Российской Федерации об административных правонарушениях </vt:lpstr>
      <vt:lpstr>Презентация PowerPoint</vt:lpstr>
      <vt:lpstr>Под грубым нарушением требований к бухгалтерскому учету, в том числе к бухгалтерской (финансовой) отчетности, понимается, в частности,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(6400-00-857) Ходосова Анастасия Владимировна</dc:creator>
  <cp:lastModifiedBy>(6400-00-889) Сметанников Сергей Станеславович</cp:lastModifiedBy>
  <cp:revision>497</cp:revision>
  <cp:lastPrinted>2018-10-30T08:06:08Z</cp:lastPrinted>
  <dcterms:created xsi:type="dcterms:W3CDTF">2013-04-15T08:51:29Z</dcterms:created>
  <dcterms:modified xsi:type="dcterms:W3CDTF">2020-02-26T10:20:51Z</dcterms:modified>
</cp:coreProperties>
</file>